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8" r:id="rId3"/>
    <p:sldId id="339" r:id="rId5"/>
    <p:sldId id="345" r:id="rId6"/>
    <p:sldId id="366" r:id="rId7"/>
    <p:sldId id="367" r:id="rId8"/>
    <p:sldId id="346" r:id="rId9"/>
    <p:sldId id="369" r:id="rId10"/>
    <p:sldId id="352" r:id="rId11"/>
    <p:sldId id="362" r:id="rId12"/>
    <p:sldId id="357" r:id="rId13"/>
    <p:sldId id="360" r:id="rId14"/>
    <p:sldId id="340"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36C"/>
    <a:srgbClr val="2394AF"/>
    <a:srgbClr val="FF5621"/>
    <a:srgbClr val="203864"/>
    <a:srgbClr val="FFCC00"/>
    <a:srgbClr val="FDCEED"/>
    <a:srgbClr val="CE79FF"/>
    <a:srgbClr val="AB91A9"/>
    <a:srgbClr val="FFFFDC"/>
    <a:srgbClr val="FFF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4" autoAdjust="0"/>
    <p:restoredTop sz="88060" autoAdjust="0"/>
  </p:normalViewPr>
  <p:slideViewPr>
    <p:cSldViewPr snapToGrid="0">
      <p:cViewPr varScale="1">
        <p:scale>
          <a:sx n="69" d="100"/>
          <a:sy n="69" d="100"/>
        </p:scale>
        <p:origin x="2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681912-8CC0-4B9F-BE2A-5B54BD796B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alphaModFix amt="5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4.wdp"/><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png"/><Relationship Id="rId7" Type="http://schemas.openxmlformats.org/officeDocument/2006/relationships/tags" Target="../tags/tag3.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4.png"/><Relationship Id="rId3" Type="http://schemas.openxmlformats.org/officeDocument/2006/relationships/tags" Target="../tags/tag2.xml"/><Relationship Id="rId2" Type="http://schemas.microsoft.com/office/2007/relationships/media" Target="../media/media1.mp4"/><Relationship Id="rId10" Type="http://schemas.openxmlformats.org/officeDocument/2006/relationships/notesSlide" Target="../notesSlides/notesSlide7.xml"/><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矩形: 圆角 1"/>
          <p:cNvSpPr/>
          <p:nvPr/>
        </p:nvSpPr>
        <p:spPr>
          <a:xfrm>
            <a:off x="1736034" y="2067339"/>
            <a:ext cx="8719934" cy="3135702"/>
          </a:xfrm>
          <a:prstGeom prst="roundRect">
            <a:avLst/>
          </a:prstGeom>
          <a:noFill/>
          <a:ln w="5715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963545" y="2067560"/>
            <a:ext cx="6215380" cy="1245235"/>
          </a:xfrm>
          <a:prstGeom prst="rect">
            <a:avLst/>
          </a:prstGeom>
          <a:noFill/>
        </p:spPr>
        <p:txBody>
          <a:bodyPr wrap="square" rtlCol="0">
            <a:spAutoFit/>
          </a:bodyPr>
          <a:lstStyle/>
          <a:p>
            <a:pPr algn="dist"/>
            <a:r>
              <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rPr>
              <a:t>课程评价系统</a:t>
            </a:r>
            <a:endPar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10" name="文本框 9"/>
          <p:cNvSpPr txBox="1"/>
          <p:nvPr/>
        </p:nvSpPr>
        <p:spPr>
          <a:xfrm>
            <a:off x="4229100" y="3337560"/>
            <a:ext cx="3671570" cy="922020"/>
          </a:xfrm>
          <a:prstGeom prst="rect">
            <a:avLst/>
          </a:prstGeom>
          <a:noFill/>
        </p:spPr>
        <p:txBody>
          <a:bodyPr wrap="square" rtlCol="0">
            <a:spAutoFit/>
          </a:bodyPr>
          <a:p>
            <a:r>
              <a:rPr lang="en-US" altLang="zh-CN"/>
              <a:t>                       </a:t>
            </a:r>
            <a:r>
              <a:rPr lang="zh-CN" altLang="en-US"/>
              <a:t>第七组</a:t>
            </a:r>
            <a:r>
              <a:rPr lang="en-US" altLang="zh-CN"/>
              <a:t> </a:t>
            </a:r>
            <a:endParaRPr lang="zh-CN" altLang="en-US"/>
          </a:p>
          <a:p>
            <a:r>
              <a:rPr lang="en-US" altLang="zh-CN"/>
              <a:t>                 </a:t>
            </a:r>
            <a:r>
              <a:rPr lang="zh-CN" altLang="en-US"/>
              <a:t>组长：张海</a:t>
            </a:r>
            <a:r>
              <a:rPr lang="zh-CN" altLang="en-US"/>
              <a:t>飞</a:t>
            </a:r>
            <a:endParaRPr lang="zh-CN" altLang="en-US"/>
          </a:p>
          <a:p>
            <a:r>
              <a:rPr lang="en-US" altLang="zh-CN"/>
              <a:t>         </a:t>
            </a:r>
            <a:r>
              <a:rPr lang="zh-CN" altLang="en-US"/>
              <a:t>组员：李志鹏</a:t>
            </a:r>
            <a:r>
              <a:rPr lang="en-US" altLang="zh-CN"/>
              <a:t>       </a:t>
            </a:r>
            <a:r>
              <a:rPr lang="zh-CN" altLang="en-US"/>
              <a:t>王仲谋</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45459" y="484095"/>
            <a:ext cx="537883" cy="510988"/>
            <a:chOff x="753035" y="201706"/>
            <a:chExt cx="537883" cy="510988"/>
          </a:xfrm>
        </p:grpSpPr>
        <p:sp>
          <p:nvSpPr>
            <p:cNvPr id="3" name="矩形: 圆角 2"/>
            <p:cNvSpPr/>
            <p:nvPr/>
          </p:nvSpPr>
          <p:spPr>
            <a:xfrm>
              <a:off x="887506" y="309282"/>
              <a:ext cx="403412" cy="4034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53035" y="201706"/>
              <a:ext cx="403412" cy="403412"/>
            </a:xfrm>
            <a:prstGeom prst="round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7"/>
          <p:cNvSpPr txBox="1"/>
          <p:nvPr/>
        </p:nvSpPr>
        <p:spPr>
          <a:xfrm>
            <a:off x="1317813" y="464097"/>
            <a:ext cx="3027680" cy="58356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用户体验和</a:t>
            </a: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改进</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pic>
        <p:nvPicPr>
          <p:cNvPr id="17" name="图片 16"/>
          <p:cNvPicPr>
            <a:picLocks noChangeAspect="1"/>
          </p:cNvPicPr>
          <p:nvPr/>
        </p:nvPicPr>
        <p:blipFill>
          <a:blip r:embed="rId1">
            <a:grayscl/>
            <a:extLst>
              <a:ext uri="{28A0092B-C50C-407E-A947-70E740481C1C}">
                <a14:useLocalDpi xmlns:a14="http://schemas.microsoft.com/office/drawing/2010/main" val="0"/>
              </a:ext>
            </a:extLst>
          </a:blip>
          <a:stretch>
            <a:fillRect/>
          </a:stretch>
        </p:blipFill>
        <p:spPr>
          <a:xfrm>
            <a:off x="6920155" y="1907806"/>
            <a:ext cx="4337370" cy="4134304"/>
          </a:xfrm>
          <a:prstGeom prst="rect">
            <a:avLst/>
          </a:prstGeom>
          <a:ln>
            <a:noFill/>
          </a:ln>
          <a:effectLst>
            <a:outerShdw blurRad="292100" dist="139700" dir="2700000" algn="tl" rotWithShape="0">
              <a:srgbClr val="333333">
                <a:alpha val="65000"/>
              </a:srgbClr>
            </a:outerShdw>
          </a:effectLst>
        </p:spPr>
      </p:pic>
      <p:sp>
        <p:nvSpPr>
          <p:cNvPr id="19" name="矩形 18"/>
          <p:cNvSpPr/>
          <p:nvPr/>
        </p:nvSpPr>
        <p:spPr>
          <a:xfrm>
            <a:off x="7303825" y="2090235"/>
            <a:ext cx="4202819" cy="4193719"/>
          </a:xfrm>
          <a:prstGeom prst="rect">
            <a:avLst/>
          </a:prstGeom>
          <a:noFill/>
          <a:ln w="28575">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851535" y="2110105"/>
            <a:ext cx="5487035" cy="1476375"/>
          </a:xfrm>
          <a:prstGeom prst="rect">
            <a:avLst/>
          </a:prstGeom>
          <a:noFill/>
        </p:spPr>
        <p:txBody>
          <a:bodyPr wrap="square" rtlCol="0">
            <a:spAutoFit/>
          </a:bodyPr>
          <a:p>
            <a:pPr algn="l"/>
            <a:r>
              <a:rPr lang="en-US" altLang="zh-CN"/>
              <a:t>1</a:t>
            </a:r>
            <a:r>
              <a:rPr lang="zh-CN" altLang="en-US"/>
              <a:t>、</a:t>
            </a:r>
            <a:r>
              <a:rPr lang="zh-CN" altLang="en-US"/>
              <a:t>界面太过于简单</a:t>
            </a:r>
            <a:endParaRPr lang="zh-CN" altLang="en-US"/>
          </a:p>
          <a:p>
            <a:pPr algn="l"/>
            <a:r>
              <a:rPr lang="en-US" altLang="zh-CN"/>
              <a:t>2</a:t>
            </a:r>
            <a:r>
              <a:rPr lang="zh-CN" altLang="en-US"/>
              <a:t>、登陆时，没有提示该用户名是否存在，只是说</a:t>
            </a:r>
            <a:r>
              <a:rPr lang="zh-CN" altLang="en-US">
                <a:sym typeface="+mn-ea"/>
              </a:rPr>
              <a:t>账号</a:t>
            </a:r>
            <a:r>
              <a:rPr lang="en-US" altLang="zh-CN"/>
              <a:t> </a:t>
            </a:r>
            <a:r>
              <a:rPr lang="zh-CN" altLang="en-US"/>
              <a:t>或密码错误</a:t>
            </a:r>
            <a:endParaRPr lang="zh-CN" altLang="en-US"/>
          </a:p>
          <a:p>
            <a:pPr algn="l"/>
            <a:r>
              <a:rPr lang="en-US" altLang="zh-CN"/>
              <a:t>3</a:t>
            </a:r>
            <a:r>
              <a:rPr lang="zh-CN" altLang="en-US"/>
              <a:t>、注册时，没有输入用户名或密码且按下注册，没有提醒</a:t>
            </a:r>
            <a:r>
              <a:rPr lang="zh-CN" altLang="en-US"/>
              <a:t>用户。</a:t>
            </a:r>
            <a:endParaRPr lang="zh-CN" altLang="en-US"/>
          </a:p>
        </p:txBody>
      </p:sp>
      <p:sp>
        <p:nvSpPr>
          <p:cNvPr id="18" name="文本框 17"/>
          <p:cNvSpPr txBox="1"/>
          <p:nvPr/>
        </p:nvSpPr>
        <p:spPr>
          <a:xfrm>
            <a:off x="902335" y="4635500"/>
            <a:ext cx="5193665" cy="1476375"/>
          </a:xfrm>
          <a:prstGeom prst="rect">
            <a:avLst/>
          </a:prstGeom>
          <a:noFill/>
        </p:spPr>
        <p:txBody>
          <a:bodyPr wrap="square" rtlCol="0">
            <a:spAutoFit/>
          </a:bodyPr>
          <a:p>
            <a:r>
              <a:rPr lang="en-US" altLang="zh-CN"/>
              <a:t>    </a:t>
            </a:r>
            <a:r>
              <a:rPr lang="zh-CN" altLang="en-US"/>
              <a:t>针对</a:t>
            </a:r>
            <a:r>
              <a:rPr lang="en-US" altLang="zh-CN"/>
              <a:t>2</a:t>
            </a:r>
            <a:r>
              <a:rPr lang="zh-CN" altLang="en-US"/>
              <a:t>、</a:t>
            </a:r>
            <a:r>
              <a:rPr lang="en-US" altLang="zh-CN"/>
              <a:t>3</a:t>
            </a:r>
            <a:r>
              <a:rPr lang="zh-CN" altLang="en-US"/>
              <a:t>问题，我们在每个按钮实现后都添加了一行小提示。</a:t>
            </a:r>
            <a:endParaRPr lang="zh-CN" altLang="en-US"/>
          </a:p>
          <a:p>
            <a:r>
              <a:rPr lang="en-US" altLang="zh-CN"/>
              <a:t>    </a:t>
            </a:r>
            <a:r>
              <a:rPr lang="zh-CN" altLang="en-US"/>
              <a:t>针对界面问题，我们可以在每个界面中添加了背景图片或者添加一些渐变色彩来提高界面的色彩丰富</a:t>
            </a:r>
            <a:r>
              <a:rPr lang="zh-CN" altLang="en-US"/>
              <a:t>度。</a:t>
            </a:r>
            <a:endParaRPr lang="zh-CN" altLang="en-US"/>
          </a:p>
        </p:txBody>
      </p:sp>
      <p:sp>
        <p:nvSpPr>
          <p:cNvPr id="20" name="文本框 19"/>
          <p:cNvSpPr txBox="1"/>
          <p:nvPr/>
        </p:nvSpPr>
        <p:spPr>
          <a:xfrm>
            <a:off x="902335" y="1592580"/>
            <a:ext cx="4107815" cy="583565"/>
          </a:xfrm>
          <a:prstGeom prst="rect">
            <a:avLst/>
          </a:prstGeom>
          <a:noFill/>
        </p:spPr>
        <p:txBody>
          <a:bodyPr wrap="square" rtlCol="0">
            <a:spAutoFit/>
          </a:bodyPr>
          <a:p>
            <a:r>
              <a:rPr lang="zh-CN" altLang="en-US" sz="3200"/>
              <a:t>反馈</a:t>
            </a:r>
            <a:endParaRPr lang="zh-CN" altLang="en-US" sz="3200"/>
          </a:p>
        </p:txBody>
      </p:sp>
      <p:sp>
        <p:nvSpPr>
          <p:cNvPr id="21" name="文本框 20"/>
          <p:cNvSpPr txBox="1"/>
          <p:nvPr/>
        </p:nvSpPr>
        <p:spPr>
          <a:xfrm>
            <a:off x="912495" y="3986530"/>
            <a:ext cx="1297940" cy="583565"/>
          </a:xfrm>
          <a:prstGeom prst="rect">
            <a:avLst/>
          </a:prstGeom>
          <a:noFill/>
        </p:spPr>
        <p:txBody>
          <a:bodyPr wrap="square" rtlCol="0">
            <a:spAutoFit/>
          </a:bodyPr>
          <a:p>
            <a:r>
              <a:rPr lang="zh-CN" altLang="en-US" sz="3200"/>
              <a:t>改进</a:t>
            </a:r>
            <a:endParaRPr lang="zh-CN" altLang="en-US" sz="32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prestige"/>
      </p:transition>
    </mc:Choice>
    <mc:Fallback>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45459" y="484095"/>
            <a:ext cx="537883" cy="510988"/>
            <a:chOff x="753035" y="201706"/>
            <a:chExt cx="537883" cy="510988"/>
          </a:xfrm>
        </p:grpSpPr>
        <p:sp>
          <p:nvSpPr>
            <p:cNvPr id="3" name="矩形: 圆角 2"/>
            <p:cNvSpPr/>
            <p:nvPr/>
          </p:nvSpPr>
          <p:spPr>
            <a:xfrm>
              <a:off x="887506" y="309282"/>
              <a:ext cx="403412" cy="4034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53035" y="201706"/>
              <a:ext cx="403412" cy="403412"/>
            </a:xfrm>
            <a:prstGeom prst="round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7"/>
          <p:cNvSpPr txBox="1"/>
          <p:nvPr/>
        </p:nvSpPr>
        <p:spPr>
          <a:xfrm>
            <a:off x="1317813" y="464097"/>
            <a:ext cx="995680" cy="58356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分工</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7" name="文本框 6"/>
          <p:cNvSpPr txBox="1"/>
          <p:nvPr/>
        </p:nvSpPr>
        <p:spPr>
          <a:xfrm>
            <a:off x="1137068" y="2607390"/>
            <a:ext cx="2778793" cy="119888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负责</a:t>
            </a: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app</a:t>
            </a: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主要功能的实现，</a:t>
            </a: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中期设计部分</a:t>
            </a: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UI</a:t>
            </a: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，协调组员并分配工作</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8" name="文本框 7"/>
          <p:cNvSpPr txBox="1"/>
          <p:nvPr/>
        </p:nvSpPr>
        <p:spPr>
          <a:xfrm>
            <a:off x="1113906" y="2019280"/>
            <a:ext cx="2825116" cy="64516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张海飞</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9" name="文本框 8"/>
          <p:cNvSpPr txBox="1"/>
          <p:nvPr/>
        </p:nvSpPr>
        <p:spPr>
          <a:xfrm>
            <a:off x="4236434" y="2607390"/>
            <a:ext cx="2778793" cy="82994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中期设计部分</a:t>
            </a: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UI</a:t>
            </a: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，在后期听取建议后负责改进</a:t>
            </a: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UI</a:t>
            </a:r>
            <a:endPar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0" name="文本框 9"/>
          <p:cNvSpPr txBox="1"/>
          <p:nvPr/>
        </p:nvSpPr>
        <p:spPr>
          <a:xfrm>
            <a:off x="4213272" y="2019280"/>
            <a:ext cx="2825116" cy="64516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李志鹏</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1" name="文本框 10"/>
          <p:cNvSpPr txBox="1"/>
          <p:nvPr/>
        </p:nvSpPr>
        <p:spPr>
          <a:xfrm>
            <a:off x="1137068" y="4677829"/>
            <a:ext cx="2778793" cy="82994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中期设计部分</a:t>
            </a:r>
            <a:r>
              <a:rPr lang="en-US" altLang="zh-CN" sz="1600" dirty="0">
                <a:solidFill>
                  <a:schemeClr val="tx1">
                    <a:lumMod val="75000"/>
                    <a:lumOff val="25000"/>
                  </a:schemeClr>
                </a:solidFill>
                <a:latin typeface="字魂58号-创中黑" panose="00000500000000000000" pitchFamily="2" charset="-122"/>
                <a:ea typeface="字魂58号-创中黑" panose="00000500000000000000" pitchFamily="2" charset="-122"/>
              </a:rPr>
              <a:t>UI</a:t>
            </a:r>
            <a:r>
              <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rPr>
              <a:t>，后期负责文档的编写</a:t>
            </a:r>
            <a:endParaRPr lang="zh-CN" altLang="en-US" sz="16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2" name="文本框 11"/>
          <p:cNvSpPr txBox="1"/>
          <p:nvPr/>
        </p:nvSpPr>
        <p:spPr>
          <a:xfrm>
            <a:off x="1113906" y="4089719"/>
            <a:ext cx="2825116" cy="64516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lnSpc>
                <a:spcPct val="150000"/>
              </a:lnSpc>
            </a:pPr>
            <a:r>
              <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rPr>
              <a:t>王仲谋</a:t>
            </a:r>
            <a:endParaRPr lang="zh-CN" altLang="en-US" sz="2400" dirty="0">
              <a:solidFill>
                <a:schemeClr val="tx1">
                  <a:lumMod val="75000"/>
                  <a:lumOff val="25000"/>
                </a:schemeClr>
              </a:solidFill>
              <a:latin typeface="字魂58号-创中黑" panose="00000500000000000000" pitchFamily="2" charset="-122"/>
              <a:ea typeface="字魂58号-创中黑" panose="00000500000000000000" pitchFamily="2" charset="-122"/>
            </a:endParaRPr>
          </a:p>
        </p:txBody>
      </p:sp>
      <p:sp>
        <p:nvSpPr>
          <p:cNvPr id="15" name="椭圆 14"/>
          <p:cNvSpPr/>
          <p:nvPr/>
        </p:nvSpPr>
        <p:spPr>
          <a:xfrm>
            <a:off x="7997730" y="2240879"/>
            <a:ext cx="3329772" cy="3329772"/>
          </a:xfrm>
          <a:prstGeom prst="ellipse">
            <a:avLst/>
          </a:prstGeom>
          <a:noFill/>
          <a:ln w="5715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42"/>
          <p:cNvSpPr txBox="1"/>
          <p:nvPr/>
        </p:nvSpPr>
        <p:spPr>
          <a:xfrm>
            <a:off x="8810599" y="4354663"/>
            <a:ext cx="1758815" cy="646331"/>
          </a:xfrm>
          <a:prstGeom prst="rect">
            <a:avLst/>
          </a:prstGeom>
          <a:noFill/>
        </p:spPr>
        <p:txBody>
          <a:bodyPr wrap="none" rtlCol="0">
            <a:spAutoFit/>
          </a:bodyPr>
          <a:lstStyle/>
          <a:p>
            <a:pPr defTabSz="1828800" rtl="0"/>
            <a:r>
              <a:rPr lang="en-US"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520</a:t>
            </a:r>
            <a:r>
              <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rPr>
              <a:t>,750</a:t>
            </a:r>
            <a:endParaRPr lang="id-ID" sz="3600" b="1" kern="12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nvGrpSpPr>
          <p:cNvPr id="17" name="Group 36"/>
          <p:cNvGrpSpPr/>
          <p:nvPr/>
        </p:nvGrpSpPr>
        <p:grpSpPr>
          <a:xfrm>
            <a:off x="9198591" y="2892657"/>
            <a:ext cx="928050" cy="1349890"/>
            <a:chOff x="3720306" y="3668315"/>
            <a:chExt cx="314325" cy="457200"/>
          </a:xfrm>
          <a:solidFill>
            <a:srgbClr val="C1A36C"/>
          </a:solidFill>
        </p:grpSpPr>
        <p:sp>
          <p:nvSpPr>
            <p:cNvPr id="18" name="Freeform 114"/>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kern="1200">
                <a:solidFill>
                  <a:schemeClr val="bg1"/>
                </a:solidFill>
                <a:latin typeface="字魂58号-创中黑" panose="00000500000000000000" pitchFamily="2" charset="-122"/>
                <a:ea typeface="字魂58号-创中黑" panose="00000500000000000000" pitchFamily="2" charset="-122"/>
              </a:endParaRPr>
            </a:p>
          </p:txBody>
        </p:sp>
        <p:sp>
          <p:nvSpPr>
            <p:cNvPr id="19" name="Freeform 115"/>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kern="1200">
                <a:solidFill>
                  <a:schemeClr val="bg1"/>
                </a:solidFill>
                <a:latin typeface="字魂58号-创中黑" panose="00000500000000000000" pitchFamily="2" charset="-122"/>
                <a:ea typeface="字魂58号-创中黑" panose="00000500000000000000" pitchFamily="2" charset="-122"/>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p:tgtEl>
                                          <p:spTgt spid="12"/>
                                        </p:tgtEl>
                                        <p:attrNameLst>
                                          <p:attrName>ppt_y</p:attrName>
                                        </p:attrNameLst>
                                      </p:cBhvr>
                                      <p:tavLst>
                                        <p:tav tm="0">
                                          <p:val>
                                            <p:strVal val="#ppt_y+#ppt_h*1.125000"/>
                                          </p:val>
                                        </p:tav>
                                        <p:tav tm="100000">
                                          <p:val>
                                            <p:strVal val="#ppt_y"/>
                                          </p:val>
                                        </p:tav>
                                      </p:tavLst>
                                    </p:anim>
                                    <p:animEffect transition="in" filter="wipe(up)">
                                      <p:cBhvr>
                                        <p:cTn id="33" dur="500"/>
                                        <p:tgtEl>
                                          <p:spTgt spid="12"/>
                                        </p:tgtEl>
                                      </p:cBhvr>
                                    </p:animEffect>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p:bldP spid="8" grpId="0" bldLvl="0"/>
      <p:bldP spid="9" grpId="0" bldLvl="0"/>
      <p:bldP spid="10" grpId="0" bldLvl="0"/>
      <p:bldP spid="11" grpId="0" bldLvl="0"/>
      <p:bldP spid="12" grpId="0" bldLvl="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2" name="矩形: 圆角 1"/>
          <p:cNvSpPr/>
          <p:nvPr/>
        </p:nvSpPr>
        <p:spPr>
          <a:xfrm>
            <a:off x="1736034" y="2067339"/>
            <a:ext cx="8719934" cy="3135702"/>
          </a:xfrm>
          <a:prstGeom prst="roundRect">
            <a:avLst/>
          </a:prstGeom>
          <a:noFill/>
          <a:ln w="5715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851839" y="2693494"/>
            <a:ext cx="6488321" cy="1246495"/>
          </a:xfrm>
          <a:prstGeom prst="rect">
            <a:avLst/>
          </a:prstGeom>
          <a:noFill/>
        </p:spPr>
        <p:txBody>
          <a:bodyPr wrap="square" rtlCol="0">
            <a:spAutoFit/>
          </a:bodyPr>
          <a:lstStyle/>
          <a:p>
            <a:pPr algn="dist"/>
            <a:r>
              <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rPr>
              <a:t>感谢您的观看</a:t>
            </a:r>
            <a:endParaRPr lang="zh-CN" altLang="en-US" sz="7500" dirty="0">
              <a:solidFill>
                <a:schemeClr val="tx1">
                  <a:lumMod val="85000"/>
                  <a:lumOff val="15000"/>
                </a:schemeClr>
              </a:solidFill>
              <a:latin typeface="字魂59号-创粗黑" panose="00000500000000000000" pitchFamily="2" charset="-122"/>
              <a:ea typeface="字魂59号-创粗黑" panose="00000500000000000000" pitchFamily="2" charset="-122"/>
            </a:endParaRPr>
          </a:p>
        </p:txBody>
      </p:sp>
      <p:sp>
        <p:nvSpPr>
          <p:cNvPr id="6" name="文本框 5"/>
          <p:cNvSpPr txBox="1"/>
          <p:nvPr/>
        </p:nvSpPr>
        <p:spPr>
          <a:xfrm>
            <a:off x="4982815" y="4070988"/>
            <a:ext cx="2226368" cy="461665"/>
          </a:xfrm>
          <a:prstGeom prst="rect">
            <a:avLst/>
          </a:prstGeom>
          <a:noFill/>
        </p:spPr>
        <p:txBody>
          <a:bodyPr wrap="square" rtlCol="0">
            <a:spAutoFit/>
          </a:bodyPr>
          <a:lstStyle/>
          <a:p>
            <a:pPr algn="dist"/>
            <a:r>
              <a:rPr lang="en-US" altLang="zh-CN"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THANKS</a:t>
            </a:r>
            <a:endParaRPr lang="zh-CN" altLang="en-US" sz="2400" b="1"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10" name="矩形: 圆角 9"/>
          <p:cNvSpPr/>
          <p:nvPr/>
        </p:nvSpPr>
        <p:spPr>
          <a:xfrm>
            <a:off x="1404730" y="3882886"/>
            <a:ext cx="3803375" cy="1971262"/>
          </a:xfrm>
          <a:prstGeom prst="roundRect">
            <a:avLst>
              <a:gd name="adj" fmla="val 0"/>
            </a:avLst>
          </a:prstGeom>
          <a:solidFill>
            <a:srgbClr val="C1A36C"/>
          </a:solidFill>
          <a:ln w="5715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p:cNvSpPr/>
          <p:nvPr/>
        </p:nvSpPr>
        <p:spPr>
          <a:xfrm>
            <a:off x="1404729" y="993692"/>
            <a:ext cx="3803375" cy="3130826"/>
          </a:xfrm>
          <a:prstGeom prst="roundRect">
            <a:avLst>
              <a:gd name="adj" fmla="val 0"/>
            </a:avLst>
          </a:prstGeom>
          <a:solidFill>
            <a:schemeClr val="bg1">
              <a:lumMod val="9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919300" y="2067690"/>
            <a:ext cx="1173612" cy="521970"/>
          </a:xfrm>
          <a:prstGeom prst="rect">
            <a:avLst/>
          </a:prstGeom>
        </p:spPr>
        <p:txBody>
          <a:bodyPr wrap="square">
            <a:spAutoFit/>
          </a:bodyPr>
          <a:lstStyle/>
          <a:p>
            <a:pPr algn="dist"/>
            <a:r>
              <a:rPr lang="en-US" altLang="zh-CN"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part1 </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4" name="矩形 13"/>
          <p:cNvSpPr/>
          <p:nvPr/>
        </p:nvSpPr>
        <p:spPr>
          <a:xfrm>
            <a:off x="8329930" y="2043430"/>
            <a:ext cx="3045460" cy="521970"/>
          </a:xfrm>
          <a:prstGeom prst="rect">
            <a:avLst/>
          </a:prstGeom>
        </p:spPr>
        <p:txBody>
          <a:bodyPr wrap="square">
            <a:spAutoFit/>
          </a:bodyPr>
          <a:lstStyle/>
          <a:p>
            <a:pPr algn="dist"/>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吸引力和</a:t>
            </a:r>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可用性</a:t>
            </a:r>
            <a:endPar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5" name="矩形 14"/>
          <p:cNvSpPr/>
          <p:nvPr/>
        </p:nvSpPr>
        <p:spPr>
          <a:xfrm>
            <a:off x="6919764" y="2779589"/>
            <a:ext cx="1389211" cy="521970"/>
          </a:xfrm>
          <a:prstGeom prst="rect">
            <a:avLst/>
          </a:prstGeom>
        </p:spPr>
        <p:txBody>
          <a:bodyPr wrap="square">
            <a:spAutoFit/>
          </a:bodyPr>
          <a:lstStyle/>
          <a:p>
            <a:r>
              <a:rPr lang="en-US" altLang="zh-CN"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part2 </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6" name="矩形 15"/>
          <p:cNvSpPr/>
          <p:nvPr/>
        </p:nvSpPr>
        <p:spPr>
          <a:xfrm>
            <a:off x="8329930" y="2779395"/>
            <a:ext cx="3207385" cy="521970"/>
          </a:xfrm>
          <a:prstGeom prst="rect">
            <a:avLst/>
          </a:prstGeom>
        </p:spPr>
        <p:txBody>
          <a:bodyPr wrap="square">
            <a:spAutoFit/>
          </a:bodyPr>
          <a:lstStyle/>
          <a:p>
            <a:pPr algn="dist"/>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工作量和</a:t>
            </a:r>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技术难度</a:t>
            </a:r>
            <a:endPar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7" name="矩形 16"/>
          <p:cNvSpPr/>
          <p:nvPr/>
        </p:nvSpPr>
        <p:spPr>
          <a:xfrm>
            <a:off x="6919765" y="3515618"/>
            <a:ext cx="1307302" cy="521970"/>
          </a:xfrm>
          <a:prstGeom prst="rect">
            <a:avLst/>
          </a:prstGeom>
        </p:spPr>
        <p:txBody>
          <a:bodyPr wrap="square">
            <a:spAutoFit/>
          </a:bodyPr>
          <a:lstStyle/>
          <a:p>
            <a:r>
              <a:rPr lang="en-US" altLang="zh-CN"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part3</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18" name="矩形 17"/>
          <p:cNvSpPr/>
          <p:nvPr/>
        </p:nvSpPr>
        <p:spPr>
          <a:xfrm>
            <a:off x="8329930" y="3515360"/>
            <a:ext cx="3045460" cy="521970"/>
          </a:xfrm>
          <a:prstGeom prst="rect">
            <a:avLst/>
          </a:prstGeom>
        </p:spPr>
        <p:txBody>
          <a:bodyPr wrap="square">
            <a:spAutoFit/>
          </a:bodyPr>
          <a:lstStyle/>
          <a:p>
            <a:pPr algn="dist"/>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设计的全面性</a:t>
            </a:r>
            <a:endPar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sp>
        <p:nvSpPr>
          <p:cNvPr id="19" name="矩形 18"/>
          <p:cNvSpPr/>
          <p:nvPr/>
        </p:nvSpPr>
        <p:spPr>
          <a:xfrm>
            <a:off x="6937279" y="4250230"/>
            <a:ext cx="1307302" cy="521970"/>
          </a:xfrm>
          <a:prstGeom prst="rect">
            <a:avLst/>
          </a:prstGeom>
        </p:spPr>
        <p:txBody>
          <a:bodyPr wrap="square">
            <a:spAutoFit/>
          </a:bodyPr>
          <a:lstStyle/>
          <a:p>
            <a:r>
              <a:rPr lang="en-US" altLang="zh-CN"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rPr>
              <a:t>part4</a:t>
            </a:r>
            <a:endParaRPr lang="zh-CN" altLang="en-US" sz="2800" dirty="0">
              <a:solidFill>
                <a:schemeClr val="tx1">
                  <a:lumMod val="85000"/>
                  <a:lumOff val="15000"/>
                </a:schemeClr>
              </a:solidFill>
              <a:latin typeface="字魂59号-创粗黑" panose="00000500000000000000" pitchFamily="2" charset="-122"/>
              <a:ea typeface="字魂59号-创粗黑" panose="00000500000000000000" pitchFamily="2" charset="-122"/>
              <a:cs typeface="+mn-ea"/>
              <a:sym typeface="+mn-lt"/>
            </a:endParaRPr>
          </a:p>
        </p:txBody>
      </p:sp>
      <p:sp>
        <p:nvSpPr>
          <p:cNvPr id="20" name="矩形 19"/>
          <p:cNvSpPr/>
          <p:nvPr/>
        </p:nvSpPr>
        <p:spPr>
          <a:xfrm>
            <a:off x="8347710" y="4250055"/>
            <a:ext cx="3028315" cy="521970"/>
          </a:xfrm>
          <a:prstGeom prst="rect">
            <a:avLst/>
          </a:prstGeom>
        </p:spPr>
        <p:txBody>
          <a:bodyPr wrap="square">
            <a:spAutoFit/>
          </a:bodyPr>
          <a:lstStyle/>
          <a:p>
            <a:pPr algn="dist"/>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用户体验</a:t>
            </a:r>
            <a:r>
              <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rPr>
              <a:t>和改进</a:t>
            </a:r>
            <a:endParaRPr lang="zh-CN" altLang="en-US" sz="2800" dirty="0">
              <a:solidFill>
                <a:schemeClr val="tx1">
                  <a:lumMod val="85000"/>
                  <a:lumOff val="15000"/>
                </a:schemeClr>
              </a:solidFill>
              <a:latin typeface="字魂58号-创中黑" panose="00000500000000000000" pitchFamily="2" charset="-122"/>
              <a:ea typeface="字魂58号-创中黑" panose="00000500000000000000" pitchFamily="2" charset="-122"/>
              <a:cs typeface="+mn-ea"/>
              <a:sym typeface="+mn-lt"/>
            </a:endParaRPr>
          </a:p>
        </p:txBody>
      </p:sp>
      <p:grpSp>
        <p:nvGrpSpPr>
          <p:cNvPr id="25" name="组合 24"/>
          <p:cNvGrpSpPr/>
          <p:nvPr/>
        </p:nvGrpSpPr>
        <p:grpSpPr>
          <a:xfrm>
            <a:off x="6400801" y="1630017"/>
            <a:ext cx="225286" cy="3604592"/>
            <a:chOff x="6400801" y="1630017"/>
            <a:chExt cx="225286" cy="3604592"/>
          </a:xfrm>
        </p:grpSpPr>
        <p:cxnSp>
          <p:nvCxnSpPr>
            <p:cNvPr id="12" name="直接箭头连接符 11"/>
            <p:cNvCxnSpPr/>
            <p:nvPr/>
          </p:nvCxnSpPr>
          <p:spPr>
            <a:xfrm>
              <a:off x="6520070" y="1630017"/>
              <a:ext cx="0" cy="3604592"/>
            </a:xfrm>
            <a:prstGeom prst="straightConnector1">
              <a:avLst/>
            </a:prstGeom>
            <a:ln w="28575">
              <a:solidFill>
                <a:srgbClr val="C1A36C"/>
              </a:solidFill>
              <a:tailEnd type="triangle"/>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6414053" y="2222224"/>
              <a:ext cx="212034" cy="212034"/>
            </a:xfrm>
            <a:prstGeom prst="ellipse">
              <a:avLst/>
            </a:prstGeom>
            <a:solidFill>
              <a:srgbClr val="C1A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414051" y="2960857"/>
              <a:ext cx="212034" cy="212034"/>
            </a:xfrm>
            <a:prstGeom prst="ellipse">
              <a:avLst/>
            </a:prstGeom>
            <a:solidFill>
              <a:srgbClr val="C1A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14051" y="3699490"/>
              <a:ext cx="212034" cy="212034"/>
            </a:xfrm>
            <a:prstGeom prst="ellipse">
              <a:avLst/>
            </a:prstGeom>
            <a:solidFill>
              <a:srgbClr val="C1A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6400801" y="4423743"/>
              <a:ext cx="212034" cy="212034"/>
            </a:xfrm>
            <a:prstGeom prst="ellipse">
              <a:avLst/>
            </a:prstGeom>
            <a:solidFill>
              <a:srgbClr val="C1A3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圆角 26"/>
          <p:cNvSpPr/>
          <p:nvPr/>
        </p:nvSpPr>
        <p:spPr>
          <a:xfrm>
            <a:off x="1815547" y="2362035"/>
            <a:ext cx="702366" cy="45719"/>
          </a:xfrm>
          <a:prstGeom prst="roundRect">
            <a:avLst>
              <a:gd name="adj" fmla="val 0"/>
            </a:avLst>
          </a:prstGeom>
          <a:solidFill>
            <a:srgbClr val="C1A36C"/>
          </a:solidFill>
          <a:ln w="28575">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729176" y="2658968"/>
            <a:ext cx="2524772" cy="1027845"/>
          </a:xfrm>
          <a:prstGeom prst="rect">
            <a:avLst/>
          </a:prstGeom>
          <a:noFill/>
        </p:spPr>
        <p:txBody>
          <a:bodyPr wrap="square" rtlCol="0">
            <a:spAutoFit/>
          </a:bodyPr>
          <a:lstStyle/>
          <a:p>
            <a:pPr>
              <a:lnSpc>
                <a:spcPct val="150000"/>
              </a:lnSpc>
            </a:pPr>
            <a:r>
              <a:rPr lang="en-US" altLang="zh-CN" sz="1400" dirty="0">
                <a:solidFill>
                  <a:schemeClr val="tx1">
                    <a:lumMod val="85000"/>
                    <a:lumOff val="15000"/>
                  </a:schemeClr>
                </a:solidFill>
                <a:latin typeface="字魂58号-创中黑" panose="00000500000000000000" pitchFamily="2" charset="-122"/>
                <a:ea typeface="字魂58号-创中黑" panose="00000500000000000000" pitchFamily="2" charset="-122"/>
              </a:rPr>
              <a:t> Life isn't about waiting for the storm to pass. it's about learning to dance</a:t>
            </a:r>
            <a:endParaRPr lang="zh-CN" altLang="en-US" sz="1400"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9" name="矩形: 圆角 28"/>
          <p:cNvSpPr/>
          <p:nvPr/>
        </p:nvSpPr>
        <p:spPr>
          <a:xfrm>
            <a:off x="4253948" y="5473479"/>
            <a:ext cx="702366" cy="45719"/>
          </a:xfrm>
          <a:prstGeom prst="roundRect">
            <a:avLst>
              <a:gd name="adj" fmla="val 0"/>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arn(inVertic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1000"/>
                                        <p:tgtEl>
                                          <p:spTgt spid="15"/>
                                        </p:tgtEl>
                                      </p:cBhvr>
                                    </p:animEffect>
                                    <p:anim calcmode="lin" valueType="num">
                                      <p:cBhvr>
                                        <p:cTn id="50" dur="1000" fill="hold"/>
                                        <p:tgtEl>
                                          <p:spTgt spid="15"/>
                                        </p:tgtEl>
                                        <p:attrNameLst>
                                          <p:attrName>ppt_x</p:attrName>
                                        </p:attrNameLst>
                                      </p:cBhvr>
                                      <p:tavLst>
                                        <p:tav tm="0">
                                          <p:val>
                                            <p:strVal val="#ppt_x"/>
                                          </p:val>
                                        </p:tav>
                                        <p:tav tm="100000">
                                          <p:val>
                                            <p:strVal val="#ppt_x"/>
                                          </p:val>
                                        </p:tav>
                                      </p:tavLst>
                                    </p:anim>
                                    <p:anim calcmode="lin" valueType="num">
                                      <p:cBhvr>
                                        <p:cTn id="51" dur="1000" fill="hold"/>
                                        <p:tgtEl>
                                          <p:spTgt spid="1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1000"/>
                                        <p:tgtEl>
                                          <p:spTgt spid="16"/>
                                        </p:tgtEl>
                                      </p:cBhvr>
                                    </p:animEffect>
                                    <p:anim calcmode="lin" valueType="num">
                                      <p:cBhvr>
                                        <p:cTn id="55" dur="1000" fill="hold"/>
                                        <p:tgtEl>
                                          <p:spTgt spid="16"/>
                                        </p:tgtEl>
                                        <p:attrNameLst>
                                          <p:attrName>ppt_x</p:attrName>
                                        </p:attrNameLst>
                                      </p:cBhvr>
                                      <p:tavLst>
                                        <p:tav tm="0">
                                          <p:val>
                                            <p:strVal val="#ppt_x"/>
                                          </p:val>
                                        </p:tav>
                                        <p:tav tm="100000">
                                          <p:val>
                                            <p:strVal val="#ppt_x"/>
                                          </p:val>
                                        </p:tav>
                                      </p:tavLst>
                                    </p:anim>
                                    <p:anim calcmode="lin" valueType="num">
                                      <p:cBhvr>
                                        <p:cTn id="5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1000"/>
                                        <p:tgtEl>
                                          <p:spTgt spid="18"/>
                                        </p:tgtEl>
                                      </p:cBhvr>
                                    </p:animEffect>
                                    <p:anim calcmode="lin" valueType="num">
                                      <p:cBhvr>
                                        <p:cTn id="67" dur="1000" fill="hold"/>
                                        <p:tgtEl>
                                          <p:spTgt spid="18"/>
                                        </p:tgtEl>
                                        <p:attrNameLst>
                                          <p:attrName>ppt_x</p:attrName>
                                        </p:attrNameLst>
                                      </p:cBhvr>
                                      <p:tavLst>
                                        <p:tav tm="0">
                                          <p:val>
                                            <p:strVal val="#ppt_x"/>
                                          </p:val>
                                        </p:tav>
                                        <p:tav tm="100000">
                                          <p:val>
                                            <p:strVal val="#ppt_x"/>
                                          </p:val>
                                        </p:tav>
                                      </p:tavLst>
                                    </p:anim>
                                    <p:anim calcmode="lin" valueType="num">
                                      <p:cBhvr>
                                        <p:cTn id="6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bldLvl="0" animBg="1"/>
      <p:bldP spid="13" grpId="0"/>
      <p:bldP spid="14" grpId="0"/>
      <p:bldP spid="15" grpId="0"/>
      <p:bldP spid="16" grpId="0"/>
      <p:bldP spid="17" grpId="0"/>
      <p:bldP spid="18" grpId="0"/>
      <p:bldP spid="19" grpId="0"/>
      <p:bldP spid="20" grpId="0"/>
      <p:bldP spid="27" grpId="0" animBg="1"/>
      <p:bldP spid="28" grpId="0"/>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45459" y="484095"/>
            <a:ext cx="537883" cy="510988"/>
            <a:chOff x="753035" y="201706"/>
            <a:chExt cx="537883" cy="510988"/>
          </a:xfrm>
        </p:grpSpPr>
        <p:sp>
          <p:nvSpPr>
            <p:cNvPr id="3" name="矩形: 圆角 2"/>
            <p:cNvSpPr/>
            <p:nvPr/>
          </p:nvSpPr>
          <p:spPr>
            <a:xfrm>
              <a:off x="887506" y="309282"/>
              <a:ext cx="403412" cy="4034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53035" y="201706"/>
              <a:ext cx="403412" cy="403412"/>
            </a:xfrm>
            <a:prstGeom prst="round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7"/>
          <p:cNvSpPr txBox="1"/>
          <p:nvPr/>
        </p:nvSpPr>
        <p:spPr>
          <a:xfrm>
            <a:off x="1317813" y="464097"/>
            <a:ext cx="3027680" cy="58356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吸引力和</a:t>
            </a: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可用性</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33" name="矩形 32"/>
          <p:cNvSpPr/>
          <p:nvPr/>
        </p:nvSpPr>
        <p:spPr>
          <a:xfrm>
            <a:off x="461730" y="2023154"/>
            <a:ext cx="2137892" cy="2793911"/>
          </a:xfrm>
          <a:prstGeom prst="rect">
            <a:avLst/>
          </a:prstGeom>
          <a:blipFill>
            <a:blip r:embed="rId1" cstate="screen">
              <a:grayscl/>
              <a:extLst>
                <a:ext uri="{BEBA8EAE-BF5A-486C-A8C5-ECC9F3942E4B}">
                  <a14:imgProps xmlns:a14="http://schemas.microsoft.com/office/drawing/2010/main">
                    <a14:imgLayer r:embed="rId2">
                      <a14:imgEffect>
                        <a14:saturation sat="66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cs typeface="+mn-ea"/>
              <a:sym typeface="+mn-lt"/>
            </a:endParaRPr>
          </a:p>
        </p:txBody>
      </p:sp>
      <p:sp>
        <p:nvSpPr>
          <p:cNvPr id="37" name="文本框 36"/>
          <p:cNvSpPr txBox="1"/>
          <p:nvPr/>
        </p:nvSpPr>
        <p:spPr>
          <a:xfrm>
            <a:off x="7006876" y="4928987"/>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8" name="文本框 37"/>
          <p:cNvSpPr txBox="1"/>
          <p:nvPr/>
        </p:nvSpPr>
        <p:spPr>
          <a:xfrm>
            <a:off x="7050157" y="522184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9" name="文本框 38"/>
          <p:cNvSpPr txBox="1"/>
          <p:nvPr/>
        </p:nvSpPr>
        <p:spPr>
          <a:xfrm>
            <a:off x="9374442" y="4941161"/>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0" name="文本框 39"/>
          <p:cNvSpPr txBox="1"/>
          <p:nvPr/>
        </p:nvSpPr>
        <p:spPr>
          <a:xfrm>
            <a:off x="9473684" y="523056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2" name="Google Shape;86;p19"/>
          <p:cNvSpPr txBox="1"/>
          <p:nvPr/>
        </p:nvSpPr>
        <p:spPr>
          <a:xfrm>
            <a:off x="939300" y="181490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2" name="文本框 1"/>
          <p:cNvSpPr txBox="1"/>
          <p:nvPr/>
        </p:nvSpPr>
        <p:spPr>
          <a:xfrm>
            <a:off x="3255010" y="2414270"/>
            <a:ext cx="7201535" cy="2030095"/>
          </a:xfrm>
          <a:prstGeom prst="rect">
            <a:avLst/>
          </a:prstGeom>
          <a:noFill/>
        </p:spPr>
        <p:txBody>
          <a:bodyPr wrap="square" rtlCol="0">
            <a:spAutoFit/>
          </a:bodyPr>
          <a:p>
            <a:r>
              <a:rPr lang="zh-CN" altLang="en-US"/>
              <a:t>在现在的社会生活中，大学生毫无疑问是智能手机的主要使用人群之一，而大学生常常会面对一个问题：选课。每次选课时，面对众多的课程，学生往往除了课程名称和任课老师，对其他的一无所知。信息的缺乏导致学生选课时需要花费大量的时间来了解课程。而若是有一个课程评价app，让上过这门课的学生对这其做出评价，就能有效地减少学生选课时花费的时间与精力。因此，课程评价app有着很好的吸引力和</a:t>
            </a:r>
            <a:r>
              <a:rPr lang="zh-CN" altLang="en-US"/>
              <a:t>可用性。</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7006876" y="4928987"/>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8" name="文本框 37"/>
          <p:cNvSpPr txBox="1"/>
          <p:nvPr/>
        </p:nvSpPr>
        <p:spPr>
          <a:xfrm>
            <a:off x="7050157" y="522184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9" name="文本框 38"/>
          <p:cNvSpPr txBox="1"/>
          <p:nvPr/>
        </p:nvSpPr>
        <p:spPr>
          <a:xfrm>
            <a:off x="9374442" y="4941161"/>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0" name="文本框 39"/>
          <p:cNvSpPr txBox="1"/>
          <p:nvPr/>
        </p:nvSpPr>
        <p:spPr>
          <a:xfrm>
            <a:off x="9473684" y="523056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2" name="Google Shape;86;p19"/>
          <p:cNvSpPr txBox="1"/>
          <p:nvPr/>
        </p:nvSpPr>
        <p:spPr>
          <a:xfrm>
            <a:off x="939300" y="181490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pic>
        <p:nvPicPr>
          <p:cNvPr id="4" name="图片 3" descr="登录"/>
          <p:cNvPicPr>
            <a:picLocks noChangeAspect="1"/>
          </p:cNvPicPr>
          <p:nvPr>
            <p:custDataLst>
              <p:tags r:id="rId1"/>
            </p:custDataLst>
          </p:nvPr>
        </p:nvPicPr>
        <p:blipFill>
          <a:blip r:embed="rId2"/>
          <a:stretch>
            <a:fillRect/>
          </a:stretch>
        </p:blipFill>
        <p:spPr>
          <a:xfrm>
            <a:off x="339090" y="1089025"/>
            <a:ext cx="2105945" cy="4680000"/>
          </a:xfrm>
          <a:prstGeom prst="rect">
            <a:avLst/>
          </a:prstGeom>
        </p:spPr>
      </p:pic>
      <p:pic>
        <p:nvPicPr>
          <p:cNvPr id="7" name="图片 6" descr="注册"/>
          <p:cNvPicPr>
            <a:picLocks noChangeAspect="1"/>
          </p:cNvPicPr>
          <p:nvPr/>
        </p:nvPicPr>
        <p:blipFill>
          <a:blip r:embed="rId3"/>
          <a:stretch>
            <a:fillRect/>
          </a:stretch>
        </p:blipFill>
        <p:spPr>
          <a:xfrm>
            <a:off x="2700020" y="1089025"/>
            <a:ext cx="2105550" cy="4680000"/>
          </a:xfrm>
          <a:prstGeom prst="rect">
            <a:avLst/>
          </a:prstGeom>
        </p:spPr>
      </p:pic>
      <p:pic>
        <p:nvPicPr>
          <p:cNvPr id="8" name="图片 7" descr="管理员课程列表"/>
          <p:cNvPicPr>
            <a:picLocks noChangeAspect="1"/>
          </p:cNvPicPr>
          <p:nvPr/>
        </p:nvPicPr>
        <p:blipFill>
          <a:blip r:embed="rId4"/>
          <a:stretch>
            <a:fillRect/>
          </a:stretch>
        </p:blipFill>
        <p:spPr>
          <a:xfrm>
            <a:off x="5042535" y="1089025"/>
            <a:ext cx="2106000" cy="4680000"/>
          </a:xfrm>
          <a:prstGeom prst="rect">
            <a:avLst/>
          </a:prstGeom>
        </p:spPr>
      </p:pic>
      <p:pic>
        <p:nvPicPr>
          <p:cNvPr id="9" name="图片 8" descr="管理员课程信息"/>
          <p:cNvPicPr>
            <a:picLocks noChangeAspect="1"/>
          </p:cNvPicPr>
          <p:nvPr/>
        </p:nvPicPr>
        <p:blipFill>
          <a:blip r:embed="rId5"/>
          <a:stretch>
            <a:fillRect/>
          </a:stretch>
        </p:blipFill>
        <p:spPr>
          <a:xfrm>
            <a:off x="7440295" y="1089025"/>
            <a:ext cx="2105473" cy="4680000"/>
          </a:xfrm>
          <a:prstGeom prst="rect">
            <a:avLst/>
          </a:prstGeom>
        </p:spPr>
      </p:pic>
      <p:pic>
        <p:nvPicPr>
          <p:cNvPr id="10" name="图片 9" descr="管理员添加课程"/>
          <p:cNvPicPr>
            <a:picLocks noChangeAspect="1"/>
          </p:cNvPicPr>
          <p:nvPr/>
        </p:nvPicPr>
        <p:blipFill>
          <a:blip r:embed="rId6"/>
          <a:stretch>
            <a:fillRect/>
          </a:stretch>
        </p:blipFill>
        <p:spPr>
          <a:xfrm>
            <a:off x="9837420" y="1089025"/>
            <a:ext cx="2106000" cy="468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p:cNvSpPr txBox="1"/>
          <p:nvPr/>
        </p:nvSpPr>
        <p:spPr>
          <a:xfrm>
            <a:off x="7006876" y="4928987"/>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8" name="文本框 37"/>
          <p:cNvSpPr txBox="1"/>
          <p:nvPr/>
        </p:nvSpPr>
        <p:spPr>
          <a:xfrm>
            <a:off x="7050157" y="522184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39" name="文本框 38"/>
          <p:cNvSpPr txBox="1"/>
          <p:nvPr/>
        </p:nvSpPr>
        <p:spPr>
          <a:xfrm>
            <a:off x="9374442" y="4941161"/>
            <a:ext cx="1415772" cy="338554"/>
          </a:xfrm>
          <a:prstGeom prst="rect">
            <a:avLst/>
          </a:prstGeom>
          <a:noFill/>
        </p:spPr>
        <p:txBody>
          <a:bodyPr wrap="none" rtlCol="0">
            <a:spAutoFit/>
          </a:bodyPr>
          <a:lstStyle/>
          <a:p>
            <a:r>
              <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rPr>
              <a:t>标题文字内容</a:t>
            </a:r>
            <a:endParaRPr kumimoji="1" lang="zh-CN" altLang="en-US" sz="160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0" name="文本框 39"/>
          <p:cNvSpPr txBox="1"/>
          <p:nvPr/>
        </p:nvSpPr>
        <p:spPr>
          <a:xfrm>
            <a:off x="9473684" y="5230565"/>
            <a:ext cx="1329210" cy="246221"/>
          </a:xfrm>
          <a:prstGeom prst="rect">
            <a:avLst/>
          </a:prstGeom>
          <a:noFill/>
        </p:spPr>
        <p:txBody>
          <a:bodyPr wrap="none" rtlCol="0">
            <a:spAutoFit/>
          </a:bodyPr>
          <a:lstStyle/>
          <a:p>
            <a:r>
              <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rPr>
              <a:t>ENTER THE TITLE HERE</a:t>
            </a:r>
            <a:endParaRPr lang="en-GB" altLang="zh-CN" sz="1000" dirty="0">
              <a:solidFill>
                <a:schemeClr val="bg1"/>
              </a:solidFill>
              <a:latin typeface="字魂58号-创中黑" panose="00000500000000000000" pitchFamily="2" charset="-122"/>
              <a:ea typeface="字魂58号-创中黑" panose="00000500000000000000" pitchFamily="2" charset="-122"/>
              <a:cs typeface="+mn-ea"/>
              <a:sym typeface="+mn-lt"/>
            </a:endParaRPr>
          </a:p>
        </p:txBody>
      </p:sp>
      <p:sp>
        <p:nvSpPr>
          <p:cNvPr id="42" name="Google Shape;86;p19"/>
          <p:cNvSpPr txBox="1"/>
          <p:nvPr/>
        </p:nvSpPr>
        <p:spPr>
          <a:xfrm>
            <a:off x="939300" y="1814909"/>
            <a:ext cx="3183654" cy="4342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dirty="0">
              <a:solidFill>
                <a:schemeClr val="tx1">
                  <a:lumMod val="85000"/>
                  <a:lumOff val="1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pic>
        <p:nvPicPr>
          <p:cNvPr id="3" name="图片 2" descr="用户选择学校"/>
          <p:cNvPicPr>
            <a:picLocks noChangeAspect="1"/>
          </p:cNvPicPr>
          <p:nvPr/>
        </p:nvPicPr>
        <p:blipFill>
          <a:blip r:embed="rId1"/>
          <a:stretch>
            <a:fillRect/>
          </a:stretch>
        </p:blipFill>
        <p:spPr>
          <a:xfrm>
            <a:off x="475615" y="789940"/>
            <a:ext cx="2430000" cy="5400000"/>
          </a:xfrm>
          <a:prstGeom prst="rect">
            <a:avLst/>
          </a:prstGeom>
        </p:spPr>
      </p:pic>
      <p:pic>
        <p:nvPicPr>
          <p:cNvPr id="5" name="图片 4" descr="用户课程列表"/>
          <p:cNvPicPr>
            <a:picLocks noChangeAspect="1"/>
          </p:cNvPicPr>
          <p:nvPr/>
        </p:nvPicPr>
        <p:blipFill>
          <a:blip r:embed="rId2"/>
          <a:stretch>
            <a:fillRect/>
          </a:stretch>
        </p:blipFill>
        <p:spPr>
          <a:xfrm>
            <a:off x="3529330" y="789940"/>
            <a:ext cx="2430000" cy="5400000"/>
          </a:xfrm>
          <a:prstGeom prst="rect">
            <a:avLst/>
          </a:prstGeom>
        </p:spPr>
      </p:pic>
      <p:pic>
        <p:nvPicPr>
          <p:cNvPr id="6" name="图片 5" descr="用户课程信息"/>
          <p:cNvPicPr>
            <a:picLocks noChangeAspect="1"/>
          </p:cNvPicPr>
          <p:nvPr/>
        </p:nvPicPr>
        <p:blipFill>
          <a:blip r:embed="rId3"/>
          <a:stretch>
            <a:fillRect/>
          </a:stretch>
        </p:blipFill>
        <p:spPr>
          <a:xfrm>
            <a:off x="6499225" y="789940"/>
            <a:ext cx="2430000" cy="5400000"/>
          </a:xfrm>
          <a:prstGeom prst="rect">
            <a:avLst/>
          </a:prstGeom>
        </p:spPr>
      </p:pic>
      <p:pic>
        <p:nvPicPr>
          <p:cNvPr id="10" name="图片 9" descr="用户评论"/>
          <p:cNvPicPr>
            <a:picLocks noChangeAspect="1"/>
          </p:cNvPicPr>
          <p:nvPr/>
        </p:nvPicPr>
        <p:blipFill>
          <a:blip r:embed="rId4"/>
          <a:stretch>
            <a:fillRect/>
          </a:stretch>
        </p:blipFill>
        <p:spPr>
          <a:xfrm>
            <a:off x="9473565" y="789940"/>
            <a:ext cx="2430000" cy="540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45459" y="484095"/>
            <a:ext cx="537883" cy="510988"/>
            <a:chOff x="753035" y="201706"/>
            <a:chExt cx="537883" cy="510988"/>
          </a:xfrm>
        </p:grpSpPr>
        <p:sp>
          <p:nvSpPr>
            <p:cNvPr id="3" name="矩形: 圆角 2"/>
            <p:cNvSpPr/>
            <p:nvPr/>
          </p:nvSpPr>
          <p:spPr>
            <a:xfrm>
              <a:off x="887506" y="309282"/>
              <a:ext cx="403412" cy="40341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753035" y="201706"/>
              <a:ext cx="403412" cy="403412"/>
            </a:xfrm>
            <a:prstGeom prst="round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7"/>
          <p:cNvSpPr txBox="1"/>
          <p:nvPr/>
        </p:nvSpPr>
        <p:spPr>
          <a:xfrm>
            <a:off x="1317813" y="464097"/>
            <a:ext cx="3434080" cy="583565"/>
          </a:xfrm>
          <a:prstGeom prst="rect">
            <a:avLst/>
          </a:prstGeom>
          <a:noFill/>
        </p:spPr>
        <p:txBody>
          <a:bodyPr wrap="none" rtlCol="0">
            <a:spAutoFit/>
          </a:bodyPr>
          <a:lstStyle/>
          <a:p>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工作量</a:t>
            </a:r>
            <a:r>
              <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与技术难度</a:t>
            </a:r>
            <a:endParaRPr lang="zh-CN" altLang="en-US" sz="3200" dirty="0">
              <a:solidFill>
                <a:schemeClr val="tx1">
                  <a:lumMod val="85000"/>
                  <a:lumOff val="1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pic>
        <p:nvPicPr>
          <p:cNvPr id="4" name="图片 3"/>
          <p:cNvPicPr>
            <a:picLocks noChangeAspect="1"/>
          </p:cNvPicPr>
          <p:nvPr/>
        </p:nvPicPr>
        <p:blipFill>
          <a:blip r:embed="rId1"/>
          <a:stretch>
            <a:fillRect/>
          </a:stretch>
        </p:blipFill>
        <p:spPr>
          <a:xfrm>
            <a:off x="1048871" y="1828798"/>
            <a:ext cx="4207435" cy="3818965"/>
          </a:xfrm>
          <a:prstGeom prst="rect">
            <a:avLst/>
          </a:prstGeom>
        </p:spPr>
      </p:pic>
      <p:sp>
        <p:nvSpPr>
          <p:cNvPr id="11" name="矩形 10"/>
          <p:cNvSpPr/>
          <p:nvPr/>
        </p:nvSpPr>
        <p:spPr>
          <a:xfrm>
            <a:off x="1541332" y="2132511"/>
            <a:ext cx="4207435" cy="3818965"/>
          </a:xfrm>
          <a:prstGeom prst="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1"/>
          <a:stretch>
            <a:fillRect/>
          </a:stretch>
        </p:blipFill>
        <p:spPr>
          <a:xfrm>
            <a:off x="6283127" y="1828798"/>
            <a:ext cx="4207435" cy="3818965"/>
          </a:xfrm>
          <a:prstGeom prst="rect">
            <a:avLst/>
          </a:prstGeom>
        </p:spPr>
      </p:pic>
      <p:sp>
        <p:nvSpPr>
          <p:cNvPr id="15" name="矩形 14"/>
          <p:cNvSpPr/>
          <p:nvPr/>
        </p:nvSpPr>
        <p:spPr>
          <a:xfrm>
            <a:off x="6775588" y="2132511"/>
            <a:ext cx="4207435" cy="3818965"/>
          </a:xfrm>
          <a:prstGeom prst="rect">
            <a:avLst/>
          </a:prstGeom>
          <a:noFill/>
          <a:ln w="38100">
            <a:solidFill>
              <a:srgbClr val="C1A3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Google Shape;86;p19"/>
          <p:cNvSpPr txBox="1"/>
          <p:nvPr/>
        </p:nvSpPr>
        <p:spPr>
          <a:xfrm>
            <a:off x="2052053" y="3032038"/>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工作量</a:t>
            </a:r>
            <a:endParaRPr lang="zh-CN"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sp>
        <p:nvSpPr>
          <p:cNvPr id="17" name="Rectangle 66"/>
          <p:cNvSpPr/>
          <p:nvPr/>
        </p:nvSpPr>
        <p:spPr>
          <a:xfrm>
            <a:off x="1795241" y="3466649"/>
            <a:ext cx="3461571" cy="1938020"/>
          </a:xfrm>
          <a:prstGeom prst="rect">
            <a:avLst/>
          </a:prstGeom>
        </p:spPr>
        <p:txBody>
          <a:bodyPr wrap="square">
            <a:spAutoFit/>
          </a:bodyPr>
          <a:lstStyle/>
          <a:p>
            <a:pPr algn="l" defTabSz="1828800" rtl="0">
              <a:lnSpc>
                <a:spcPct val="150000"/>
              </a:lnSpc>
              <a:spcBef>
                <a:spcPts val="1200"/>
              </a:spcBef>
              <a:buClr>
                <a:srgbClr val="E24848"/>
              </a:buClr>
              <a:defRPr/>
            </a:pP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前期主要工作在于讨论</a:t>
            </a:r>
            <a:r>
              <a:rPr lang="en-US" altLang="zh-CN"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app</a:t>
            </a: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的主要功能和页面需求分析；中期则是完成</a:t>
            </a:r>
            <a:r>
              <a:rPr lang="en-US" altLang="zh-CN"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app</a:t>
            </a: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的功能模块和初步的</a:t>
            </a:r>
            <a:r>
              <a:rPr lang="en-US" altLang="zh-CN"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UI</a:t>
            </a: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设计。后期根据同学的用后感受来</a:t>
            </a:r>
            <a:r>
              <a:rPr lang="zh-CN" altLang="en-US" sz="1600">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sym typeface="+mn-ea"/>
              </a:rPr>
              <a:t>优化</a:t>
            </a:r>
            <a:r>
              <a:rPr lang="en-US" altLang="zh-CN"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app</a:t>
            </a: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的</a:t>
            </a:r>
            <a:r>
              <a:rPr lang="en-US" altLang="zh-CN"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UI</a:t>
            </a:r>
            <a:r>
              <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和部分功能。</a:t>
            </a:r>
            <a:endParaRPr lang="zh-CN" altLang="en-US" sz="1600" kern="1200" noProof="1">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endParaRPr>
          </a:p>
        </p:txBody>
      </p:sp>
      <p:sp>
        <p:nvSpPr>
          <p:cNvPr id="18" name="Google Shape;86;p19"/>
          <p:cNvSpPr txBox="1"/>
          <p:nvPr/>
        </p:nvSpPr>
        <p:spPr>
          <a:xfrm>
            <a:off x="7287223" y="3034920"/>
            <a:ext cx="3183654" cy="43426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zh-CN" altLang="en-US"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rPr>
              <a:t>技术难度</a:t>
            </a:r>
            <a:endParaRPr lang="zh-CN" altLang="en-US" sz="2400" b="0" i="0" u="none" strike="noStrike" cap="none" dirty="0">
              <a:solidFill>
                <a:schemeClr val="tx1">
                  <a:lumMod val="75000"/>
                  <a:lumOff val="25000"/>
                </a:schemeClr>
              </a:solidFill>
              <a:latin typeface="字魂58号-创中黑" panose="00000500000000000000" pitchFamily="2" charset="-122"/>
              <a:ea typeface="字魂58号-创中黑" panose="00000500000000000000" pitchFamily="2" charset="-122"/>
              <a:cs typeface="Lato"/>
              <a:sym typeface="思源黑体" panose="020B0500000000000000" pitchFamily="34" charset="-122"/>
            </a:endParaRPr>
          </a:p>
        </p:txBody>
      </p:sp>
      <p:grpSp>
        <p:nvGrpSpPr>
          <p:cNvPr id="20" name="组合 19"/>
          <p:cNvGrpSpPr/>
          <p:nvPr/>
        </p:nvGrpSpPr>
        <p:grpSpPr>
          <a:xfrm>
            <a:off x="3277721" y="2132271"/>
            <a:ext cx="6063762" cy="902376"/>
            <a:chOff x="1964570" y="2991212"/>
            <a:chExt cx="2945287" cy="438302"/>
          </a:xfrm>
          <a:solidFill>
            <a:srgbClr val="616065"/>
          </a:solidFill>
        </p:grpSpPr>
        <p:sp>
          <p:nvSpPr>
            <p:cNvPr id="21" name="Shape 583"/>
            <p:cNvSpPr/>
            <p:nvPr/>
          </p:nvSpPr>
          <p:spPr>
            <a:xfrm>
              <a:off x="1964570" y="2991212"/>
              <a:ext cx="355849" cy="438302"/>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23" name="Shape 586"/>
            <p:cNvSpPr/>
            <p:nvPr/>
          </p:nvSpPr>
          <p:spPr>
            <a:xfrm>
              <a:off x="4473585" y="2991523"/>
              <a:ext cx="436272" cy="436855"/>
            </a:xfrm>
            <a:custGeom>
              <a:avLst/>
              <a:gdLst/>
              <a:ahLst/>
              <a:cxnLst>
                <a:cxn ang="0">
                  <a:pos x="wd2" y="hd2"/>
                </a:cxn>
                <a:cxn ang="5400000">
                  <a:pos x="wd2" y="hd2"/>
                </a:cxn>
                <a:cxn ang="10800000">
                  <a:pos x="wd2" y="hd2"/>
                </a:cxn>
                <a:cxn ang="16200000">
                  <a:pos x="wd2" y="hd2"/>
                </a:cxn>
              </a:cxnLst>
              <a:rect l="0" t="0" r="r" b="b"/>
              <a:pathLst>
                <a:path w="21500" h="21600" extrusionOk="0">
                  <a:moveTo>
                    <a:pt x="21221" y="19912"/>
                  </a:moveTo>
                  <a:cubicBezTo>
                    <a:pt x="20377" y="21262"/>
                    <a:pt x="14977" y="21600"/>
                    <a:pt x="10758" y="21600"/>
                  </a:cubicBezTo>
                  <a:cubicBezTo>
                    <a:pt x="6539" y="21600"/>
                    <a:pt x="1139" y="21262"/>
                    <a:pt x="127" y="19912"/>
                  </a:cubicBezTo>
                  <a:cubicBezTo>
                    <a:pt x="-42" y="19575"/>
                    <a:pt x="-42" y="19069"/>
                    <a:pt x="127" y="18731"/>
                  </a:cubicBezTo>
                  <a:cubicBezTo>
                    <a:pt x="970" y="16200"/>
                    <a:pt x="2658" y="15525"/>
                    <a:pt x="4008" y="15356"/>
                  </a:cubicBezTo>
                  <a:cubicBezTo>
                    <a:pt x="5189" y="15188"/>
                    <a:pt x="6202" y="14850"/>
                    <a:pt x="6708" y="14512"/>
                  </a:cubicBezTo>
                  <a:cubicBezTo>
                    <a:pt x="6708" y="14344"/>
                    <a:pt x="6708" y="13331"/>
                    <a:pt x="6708" y="12656"/>
                  </a:cubicBezTo>
                  <a:cubicBezTo>
                    <a:pt x="5527" y="11306"/>
                    <a:pt x="4683" y="9281"/>
                    <a:pt x="4683" y="7425"/>
                  </a:cubicBezTo>
                  <a:cubicBezTo>
                    <a:pt x="4683" y="3375"/>
                    <a:pt x="6708" y="0"/>
                    <a:pt x="10758" y="0"/>
                  </a:cubicBezTo>
                  <a:cubicBezTo>
                    <a:pt x="14808" y="0"/>
                    <a:pt x="16833" y="3375"/>
                    <a:pt x="16833" y="7425"/>
                  </a:cubicBezTo>
                  <a:cubicBezTo>
                    <a:pt x="16833" y="9281"/>
                    <a:pt x="15989" y="11306"/>
                    <a:pt x="14808" y="12656"/>
                  </a:cubicBezTo>
                  <a:cubicBezTo>
                    <a:pt x="14808" y="12994"/>
                    <a:pt x="14808" y="13331"/>
                    <a:pt x="14808" y="14512"/>
                  </a:cubicBezTo>
                  <a:cubicBezTo>
                    <a:pt x="15314" y="14850"/>
                    <a:pt x="16327" y="15188"/>
                    <a:pt x="17508" y="15356"/>
                  </a:cubicBezTo>
                  <a:cubicBezTo>
                    <a:pt x="18858" y="15525"/>
                    <a:pt x="20546" y="16200"/>
                    <a:pt x="21389" y="18731"/>
                  </a:cubicBezTo>
                  <a:cubicBezTo>
                    <a:pt x="21558" y="19069"/>
                    <a:pt x="21558" y="19575"/>
                    <a:pt x="21221" y="19912"/>
                  </a:cubicBezTo>
                  <a:close/>
                  <a:moveTo>
                    <a:pt x="15483" y="7425"/>
                  </a:moveTo>
                  <a:cubicBezTo>
                    <a:pt x="15483" y="4050"/>
                    <a:pt x="13964" y="1350"/>
                    <a:pt x="10758" y="1350"/>
                  </a:cubicBezTo>
                  <a:cubicBezTo>
                    <a:pt x="7552" y="1350"/>
                    <a:pt x="6033" y="4050"/>
                    <a:pt x="6033" y="7425"/>
                  </a:cubicBezTo>
                  <a:cubicBezTo>
                    <a:pt x="6033" y="10125"/>
                    <a:pt x="8227" y="13500"/>
                    <a:pt x="10758" y="13500"/>
                  </a:cubicBezTo>
                  <a:cubicBezTo>
                    <a:pt x="13289" y="13500"/>
                    <a:pt x="15483" y="10125"/>
                    <a:pt x="15483" y="7425"/>
                  </a:cubicBezTo>
                  <a:close/>
                  <a:moveTo>
                    <a:pt x="17171" y="16706"/>
                  </a:moveTo>
                  <a:cubicBezTo>
                    <a:pt x="15989" y="16537"/>
                    <a:pt x="14808" y="16031"/>
                    <a:pt x="14133" y="15694"/>
                  </a:cubicBezTo>
                  <a:cubicBezTo>
                    <a:pt x="13458" y="15356"/>
                    <a:pt x="13458" y="15356"/>
                    <a:pt x="13458" y="15356"/>
                  </a:cubicBezTo>
                  <a:cubicBezTo>
                    <a:pt x="13458" y="15356"/>
                    <a:pt x="13458" y="14512"/>
                    <a:pt x="13458" y="14006"/>
                  </a:cubicBezTo>
                  <a:cubicBezTo>
                    <a:pt x="12614" y="14512"/>
                    <a:pt x="11771" y="14850"/>
                    <a:pt x="10758" y="14850"/>
                  </a:cubicBezTo>
                  <a:cubicBezTo>
                    <a:pt x="9746" y="14850"/>
                    <a:pt x="8902" y="14512"/>
                    <a:pt x="8058" y="14006"/>
                  </a:cubicBezTo>
                  <a:cubicBezTo>
                    <a:pt x="8058" y="14512"/>
                    <a:pt x="8058" y="15356"/>
                    <a:pt x="8058" y="15356"/>
                  </a:cubicBezTo>
                  <a:cubicBezTo>
                    <a:pt x="7383" y="15694"/>
                    <a:pt x="7383" y="15694"/>
                    <a:pt x="7383" y="15694"/>
                  </a:cubicBezTo>
                  <a:cubicBezTo>
                    <a:pt x="6708" y="16031"/>
                    <a:pt x="5527" y="16537"/>
                    <a:pt x="4177" y="16706"/>
                  </a:cubicBezTo>
                  <a:cubicBezTo>
                    <a:pt x="3164" y="16875"/>
                    <a:pt x="2152" y="17212"/>
                    <a:pt x="1308" y="19069"/>
                  </a:cubicBezTo>
                  <a:cubicBezTo>
                    <a:pt x="1308" y="19237"/>
                    <a:pt x="2489" y="20250"/>
                    <a:pt x="10758" y="20250"/>
                  </a:cubicBezTo>
                  <a:cubicBezTo>
                    <a:pt x="19027" y="20250"/>
                    <a:pt x="20039" y="19237"/>
                    <a:pt x="20208" y="19069"/>
                  </a:cubicBezTo>
                  <a:cubicBezTo>
                    <a:pt x="19364" y="17212"/>
                    <a:pt x="18183" y="16875"/>
                    <a:pt x="17171" y="1670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solidFill>
                  <a:schemeClr val="lt1"/>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grpSp>
      <p:sp>
        <p:nvSpPr>
          <p:cNvPr id="7" name="文本框 6"/>
          <p:cNvSpPr txBox="1"/>
          <p:nvPr/>
        </p:nvSpPr>
        <p:spPr>
          <a:xfrm>
            <a:off x="7287260" y="3590290"/>
            <a:ext cx="3439160" cy="1568450"/>
          </a:xfrm>
          <a:prstGeom prst="rect">
            <a:avLst/>
          </a:prstGeom>
          <a:noFill/>
        </p:spPr>
        <p:txBody>
          <a:bodyPr wrap="square" rtlCol="0">
            <a:spAutoFit/>
          </a:bodyPr>
          <a:p>
            <a:r>
              <a:rPr lang="zh-CN" altLang="en-US" sz="1600">
                <a:solidFill>
                  <a:schemeClr val="tx1">
                    <a:lumMod val="75000"/>
                    <a:lumOff val="25000"/>
                  </a:schemeClr>
                </a:solidFill>
                <a:latin typeface="字魂58号-创中黑" panose="00000500000000000000" pitchFamily="2" charset="-122"/>
                <a:ea typeface="字魂58号-创中黑" panose="00000500000000000000" pitchFamily="2" charset="-122"/>
                <a:cs typeface="Open Sans Light" panose="020B0306030504020204" pitchFamily="34" charset="0"/>
              </a:rPr>
              <a:t>对我们的课程评价系统来说，主要难点就在于课程评价与数据库的连接、存储和联网。学习曹阳老师的课程后，数据库的连接和存储都能够实现，剩下的联网问题由于时间关系还没有解决</a:t>
            </a:r>
            <a:r>
              <a:rPr lang="zh-CN" altLang="en-US" sz="1600"/>
              <a:t>。</a:t>
            </a:r>
            <a:endParaRPr lang="zh-CN" altLang="en-US" sz="1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6993255" y="368935"/>
            <a:ext cx="3086100" cy="6120000"/>
          </a:xfrm>
          <a:prstGeom prst="rect">
            <a:avLst/>
          </a:prstGeom>
        </p:spPr>
      </p:pic>
      <p:pic>
        <p:nvPicPr>
          <p:cNvPr id="3" name="视频2">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920875" y="368935"/>
            <a:ext cx="3086100" cy="61200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0">
        <p15:prstTrans prst="drape"/>
      </p:transition>
    </mc:Choice>
    <mc:Fallback>
      <p:transition spd="slow" advTm="0">
        <p:fade/>
      </p:transition>
    </mc:Fallback>
  </mc:AlternateContent>
  <p:timing>
    <p:tnLst>
      <p:par>
        <p:cTn id="1" dur="indefinite" restart="never" nodeType="tmRoot">
          <p:childTnLst>
            <p:video fullScrn="0">
              <p:cMediaNode mute="1">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video fullScrn="0">
              <p:cMediaNode mute="1">
                <p:cTn id="8" fill="hold" display="1">
                  <p:stCondLst>
                    <p:cond delay="indefinite"/>
                  </p:stCondLst>
                  <p:endCondLst>
                    <p:cond evt="onNext">
                      <p:tgtEl>
                        <p:sldTgt/>
                      </p:tgtEl>
                    </p:cond>
                    <p:cond evt="onPrev">
                      <p:tgtEl>
                        <p:sldTgt/>
                      </p:tgtEl>
                    </p:cond>
                  </p:end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r="73286"/>
          <a:stretch>
            <a:fillRect/>
          </a:stretch>
        </p:blipFill>
        <p:spPr>
          <a:xfrm>
            <a:off x="8935034" y="0"/>
            <a:ext cx="3256966" cy="6858000"/>
          </a:xfrm>
          <a:prstGeom prst="rect">
            <a:avLst/>
          </a:prstGeom>
        </p:spPr>
      </p:pic>
      <p:sp>
        <p:nvSpPr>
          <p:cNvPr id="7" name="Picture Placeholder 1"/>
          <p:cNvSpPr txBox="1"/>
          <p:nvPr/>
        </p:nvSpPr>
        <p:spPr>
          <a:xfrm>
            <a:off x="7552976" y="1890499"/>
            <a:ext cx="3181350" cy="3181350"/>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a:blip r:embed="rId2">
              <a:grayscl/>
              <a:extLst>
                <a:ext uri="{BEBA8EAE-BF5A-486C-A8C5-ECC9F3942E4B}">
                  <a14:imgProps xmlns:a14="http://schemas.microsoft.com/office/drawing/2010/main">
                    <a14:imgLayer r:embed="rId3">
                      <a14:imgEffect>
                        <a14:saturation sat="33000"/>
                      </a14:imgEffect>
                    </a14:imgLayer>
                  </a14:imgProps>
                </a:ext>
              </a:extLst>
            </a:blip>
            <a:stretch>
              <a:fillRect l="-3727" r="-3727"/>
            </a:stretch>
          </a:blipFill>
        </p:spPr>
        <p:txBody>
          <a:bodyPr/>
          <a:lstStyle/>
          <a:p>
            <a:endParaRPr lang="zh-CN" altLang="en-US" dirty="0">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8" name="TextBox 7"/>
          <p:cNvSpPr txBox="1"/>
          <p:nvPr/>
        </p:nvSpPr>
        <p:spPr>
          <a:xfrm>
            <a:off x="1317814" y="1890500"/>
            <a:ext cx="1808480" cy="583565"/>
          </a:xfrm>
          <a:prstGeom prst="rect">
            <a:avLst/>
          </a:prstGeom>
          <a:noFill/>
        </p:spPr>
        <p:txBody>
          <a:bodyPr wrap="none" rtlCol="0">
            <a:spAutoFit/>
          </a:bodyPr>
          <a:lstStyle/>
          <a:p>
            <a:r>
              <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rPr>
              <a:t>功能测试</a:t>
            </a:r>
            <a:endParaRPr lang="zh-CN" altLang="en-US" sz="3200" dirty="0">
              <a:solidFill>
                <a:schemeClr val="tx1">
                  <a:lumMod val="75000"/>
                  <a:lumOff val="25000"/>
                </a:schemeClr>
              </a:solidFill>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
        <p:nvSpPr>
          <p:cNvPr id="10" name="TextBox 24"/>
          <p:cNvSpPr txBox="1"/>
          <p:nvPr/>
        </p:nvSpPr>
        <p:spPr>
          <a:xfrm>
            <a:off x="1317813" y="2688507"/>
            <a:ext cx="5245357" cy="1885315"/>
          </a:xfrm>
          <a:prstGeom prst="rect">
            <a:avLst/>
          </a:prstGeom>
          <a:noFill/>
        </p:spPr>
        <p:txBody>
          <a:bodyPr wrap="square" lIns="91423" tIns="45712" rIns="91423" bIns="45712" rtlCol="0">
            <a:spAutoFit/>
          </a:bodyPr>
          <a:lstStyle/>
          <a:p>
            <a:pPr marL="0" marR="0" lvl="0" indent="0" algn="l" defTabSz="1217930" rtl="0" eaLnBrk="1" fontAlgn="auto" latinLnBrk="0" hangingPunct="1">
              <a:lnSpc>
                <a:spcPts val="2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  </a:t>
            </a:r>
            <a:r>
              <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我们采用了白盒测试的测试方法，在程序的不同地方设立检查点，检查程序的状态，确保了每一个分支的都能被执行成功，程序的主要功能</a:t>
            </a:r>
            <a:r>
              <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都没有问题。</a:t>
            </a:r>
            <a:endPar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endParaRPr>
          </a:p>
          <a:p>
            <a:pPr marL="0" marR="0" lvl="0" indent="0" algn="l" defTabSz="1217930" rtl="0" eaLnBrk="1" fontAlgn="auto" latinLnBrk="0" hangingPunct="1">
              <a:lnSpc>
                <a:spcPts val="2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  </a:t>
            </a:r>
            <a:r>
              <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但是某些功能还没有实现，按照名字查找学校和管理员修改课程的评价</a:t>
            </a:r>
            <a:r>
              <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分数还没有实现，以后有机会还可以继续完善该</a:t>
            </a:r>
            <a:r>
              <a:rPr kumimoji="0" lang="en-US" altLang="zh-CN"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app</a:t>
            </a:r>
            <a:r>
              <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rPr>
              <a:t>。</a:t>
            </a:r>
            <a:endParaRPr kumimoji="0" lang="zh-CN" altLang="en-US" b="0" i="0" u="none" strike="noStrike" kern="1200" cap="none" spc="0" normalizeH="0" baseline="0" noProof="0" dirty="0">
              <a:ln>
                <a:noFill/>
              </a:ln>
              <a:solidFill>
                <a:schemeClr val="bg1">
                  <a:lumMod val="50000"/>
                </a:schemeClr>
              </a:solidFill>
              <a:effectLst/>
              <a:uLnTx/>
              <a:uFillTx/>
              <a:latin typeface="字魂58号-创中黑" panose="00000500000000000000" pitchFamily="2" charset="-122"/>
              <a:ea typeface="字魂58号-创中黑" panose="00000500000000000000" pitchFamily="2" charset="-122"/>
              <a:sym typeface="思源黑体" panose="020B0500000000000000"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0">
        <p15:prstTrans prst="peelOff"/>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282575"/>
            <a:ext cx="10515600" cy="1325563"/>
          </a:xfrm>
        </p:spPr>
        <p:txBody>
          <a:bodyPr/>
          <a:p>
            <a:pPr algn="ctr"/>
            <a:r>
              <a:rPr lang="zh-CN" altLang="en-US" sz="2800"/>
              <a:t>兼容性测试</a:t>
            </a:r>
            <a:endParaRPr lang="zh-CN" altLang="en-US" sz="2800"/>
          </a:p>
        </p:txBody>
      </p:sp>
      <p:pic>
        <p:nvPicPr>
          <p:cNvPr id="4" name="内容占位符 3"/>
          <p:cNvPicPr>
            <a:picLocks noChangeAspect="1"/>
          </p:cNvPicPr>
          <p:nvPr>
            <p:ph idx="1"/>
          </p:nvPr>
        </p:nvPicPr>
        <p:blipFill>
          <a:blip r:embed="rId1"/>
          <a:stretch>
            <a:fillRect/>
          </a:stretch>
        </p:blipFill>
        <p:spPr>
          <a:xfrm>
            <a:off x="0" y="810260"/>
            <a:ext cx="5433060" cy="3415030"/>
          </a:xfrm>
          <a:prstGeom prst="rect">
            <a:avLst/>
          </a:prstGeom>
        </p:spPr>
      </p:pic>
      <p:sp>
        <p:nvSpPr>
          <p:cNvPr id="5" name="文本框 4"/>
          <p:cNvSpPr txBox="1"/>
          <p:nvPr/>
        </p:nvSpPr>
        <p:spPr>
          <a:xfrm>
            <a:off x="-6350" y="545465"/>
            <a:ext cx="2430780" cy="368300"/>
          </a:xfrm>
          <a:prstGeom prst="rect">
            <a:avLst/>
          </a:prstGeom>
          <a:noFill/>
        </p:spPr>
        <p:txBody>
          <a:bodyPr wrap="square" rtlCol="0">
            <a:spAutoFit/>
          </a:bodyPr>
          <a:p>
            <a:r>
              <a:rPr lang="zh-CN" altLang="en-US"/>
              <a:t>机型测试</a:t>
            </a:r>
            <a:r>
              <a:rPr lang="zh-CN" altLang="en-US"/>
              <a:t>总览</a:t>
            </a:r>
            <a:endParaRPr lang="zh-CN" altLang="en-US"/>
          </a:p>
        </p:txBody>
      </p:sp>
      <p:pic>
        <p:nvPicPr>
          <p:cNvPr id="6" name="图片 5"/>
          <p:cNvPicPr>
            <a:picLocks noChangeAspect="1"/>
          </p:cNvPicPr>
          <p:nvPr/>
        </p:nvPicPr>
        <p:blipFill>
          <a:blip r:embed="rId2"/>
          <a:stretch>
            <a:fillRect/>
          </a:stretch>
        </p:blipFill>
        <p:spPr>
          <a:xfrm>
            <a:off x="5986145" y="1043305"/>
            <a:ext cx="6078855" cy="3181985"/>
          </a:xfrm>
          <a:prstGeom prst="rect">
            <a:avLst/>
          </a:prstGeom>
        </p:spPr>
      </p:pic>
      <p:sp>
        <p:nvSpPr>
          <p:cNvPr id="8" name="文本框 7"/>
          <p:cNvSpPr txBox="1"/>
          <p:nvPr/>
        </p:nvSpPr>
        <p:spPr>
          <a:xfrm>
            <a:off x="6076315" y="618490"/>
            <a:ext cx="3442970" cy="368300"/>
          </a:xfrm>
          <a:prstGeom prst="rect">
            <a:avLst/>
          </a:prstGeom>
          <a:noFill/>
        </p:spPr>
        <p:txBody>
          <a:bodyPr wrap="square" rtlCol="0">
            <a:spAutoFit/>
          </a:bodyPr>
          <a:p>
            <a:r>
              <a:rPr lang="zh-CN" altLang="en-US"/>
              <a:t>问题机型</a:t>
            </a:r>
            <a:endParaRPr lang="zh-CN" altLang="en-US"/>
          </a:p>
        </p:txBody>
      </p:sp>
      <p:pic>
        <p:nvPicPr>
          <p:cNvPr id="9" name="图片 8"/>
          <p:cNvPicPr>
            <a:picLocks noChangeAspect="1"/>
          </p:cNvPicPr>
          <p:nvPr/>
        </p:nvPicPr>
        <p:blipFill>
          <a:blip r:embed="rId3"/>
          <a:stretch>
            <a:fillRect/>
          </a:stretch>
        </p:blipFill>
        <p:spPr>
          <a:xfrm>
            <a:off x="370205" y="4601210"/>
            <a:ext cx="9775190" cy="2142490"/>
          </a:xfrm>
          <a:prstGeom prst="rect">
            <a:avLst/>
          </a:prstGeom>
        </p:spPr>
      </p:pic>
      <p:sp>
        <p:nvSpPr>
          <p:cNvPr id="10" name="文本框 9"/>
          <p:cNvSpPr txBox="1"/>
          <p:nvPr/>
        </p:nvSpPr>
        <p:spPr>
          <a:xfrm>
            <a:off x="4099560" y="4225290"/>
            <a:ext cx="2969260" cy="368300"/>
          </a:xfrm>
          <a:prstGeom prst="rect">
            <a:avLst/>
          </a:prstGeom>
          <a:noFill/>
        </p:spPr>
        <p:txBody>
          <a:bodyPr wrap="square" rtlCol="0">
            <a:spAutoFit/>
          </a:bodyPr>
          <a:p>
            <a:pPr algn="ctr"/>
            <a:r>
              <a:rPr lang="zh-CN" altLang="en-US"/>
              <a:t>性能</a:t>
            </a:r>
            <a:r>
              <a:rPr lang="zh-CN" altLang="en-US"/>
              <a:t>测试</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15840,&quot;width&quot;:7128}"/>
</p:tagLst>
</file>

<file path=ppt/tags/tag2.xml><?xml version="1.0" encoding="utf-8"?>
<p:tagLst xmlns:p="http://schemas.openxmlformats.org/presentationml/2006/main">
  <p:tag name="KSO_WM_MEDIACOVER_FLAG" val="1"/>
  <p:tag name="KSO_WM_UNIT_MEDIACOVER_BTN_STATE" val="1"/>
  <p:tag name="KSO_WM_UNIT_MEDIACOVER_BTNRECT" val="2042*4431*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MEDIACOVER_FLAG" val="1"/>
  <p:tag name="KSO_WM_UNIT_MEDIACOVER_BTN_STATE" val="1"/>
  <p:tag name="KSO_WM_UNIT_MEDIACOVER_BTNRECT" val="2042*4431*775*775"/>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Words>
  <Application>WPS 演示</Application>
  <PresentationFormat>宽屏</PresentationFormat>
  <Paragraphs>108</Paragraphs>
  <Slides>12</Slides>
  <Notes>25</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宋体</vt:lpstr>
      <vt:lpstr>Wingdings</vt:lpstr>
      <vt:lpstr>字魂59号-创粗黑</vt:lpstr>
      <vt:lpstr>黑体</vt:lpstr>
      <vt:lpstr>字魂58号-创中黑</vt:lpstr>
      <vt:lpstr>思源黑体</vt:lpstr>
      <vt:lpstr>Lato</vt:lpstr>
      <vt:lpstr>Open Sans Light</vt:lpstr>
      <vt:lpstr>等线</vt:lpstr>
      <vt:lpstr>微软雅黑</vt:lpstr>
      <vt:lpstr>Arial Unicode MS</vt:lpstr>
      <vt:lpstr>等线 Light</vt:lpstr>
      <vt:lpstr>Segoe Print</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兼容性测试</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Vagun Vagun</dc:creator>
  <cp:lastModifiedBy>鹏</cp:lastModifiedBy>
  <cp:revision>489</cp:revision>
  <dcterms:created xsi:type="dcterms:W3CDTF">2019-07-04T08:14:00Z</dcterms:created>
  <dcterms:modified xsi:type="dcterms:W3CDTF">2020-12-29T15:13:09Z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